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xiforma" pitchFamily="2" charset="77"/>
      <p:regular r:id="rId12"/>
    </p:embeddedFont>
    <p:embeddedFont>
      <p:font typeface="Axiforma Bold" pitchFamily="2" charset="77"/>
      <p:regular r:id="rId13"/>
      <p:bold r:id="rId14"/>
    </p:embeddedFont>
    <p:embeddedFont>
      <p:font typeface="Axiforma Light" pitchFamily="2" charset="77"/>
      <p:regular r:id="rId15"/>
    </p:embeddedFont>
    <p:embeddedFont>
      <p:font typeface="Axiforma Light Italics" pitchFamily="2" charset="77"/>
      <p:regular r:id="rId16"/>
      <p:italic r:id="rId17"/>
    </p:embeddedFont>
    <p:embeddedFont>
      <p:font typeface="Clear Sans" panose="020B0503030202020304" pitchFamily="34" charset="0"/>
      <p:regular r:id="rId18"/>
    </p:embeddedFont>
    <p:embeddedFont>
      <p:font typeface="Montserrat" pitchFamily="2" charset="77"/>
      <p:regular r:id="rId19"/>
      <p:boldItalic r:id="rId20"/>
    </p:embeddedFont>
    <p:embeddedFont>
      <p:font typeface="Montserrat Bold" pitchFamily="2" charset="77"/>
      <p:regular r:id="rId21"/>
      <p:bold r:id="rId22"/>
    </p:embeddedFont>
    <p:embeddedFont>
      <p:font typeface="Montserrat Classic" pitchFamily="2" charset="77"/>
      <p:regular r:id="rId23"/>
    </p:embeddedFont>
    <p:embeddedFont>
      <p:font typeface="Montserrat Classic Bold" pitchFamily="2" charset="77"/>
      <p:regular r:id="rId24"/>
      <p:bold r:id="rId25"/>
    </p:embeddedFont>
    <p:embeddedFont>
      <p:font typeface="Montserrat Semi-Bold" pitchFamily="2" charset="77"/>
      <p:regular r:id="rId26"/>
      <p:bold r:id="rId27"/>
    </p:embeddedFont>
    <p:embeddedFont>
      <p:font typeface="Poppins Bold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9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3551" y="-290672"/>
            <a:ext cx="18672252" cy="10587197"/>
            <a:chOff x="0" y="0"/>
            <a:chExt cx="24896336" cy="1411626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6" t="15651" r="396"/>
            <a:stretch>
              <a:fillRect/>
            </a:stretch>
          </p:blipFill>
          <p:spPr>
            <a:xfrm>
              <a:off x="0" y="0"/>
              <a:ext cx="24896336" cy="1411626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912274" y="9525"/>
            <a:ext cx="17235408" cy="10287000"/>
          </a:xfrm>
          <a:custGeom>
            <a:avLst/>
            <a:gdLst/>
            <a:ahLst/>
            <a:cxnLst/>
            <a:rect l="l" t="t" r="r" b="b"/>
            <a:pathLst>
              <a:path w="17235408" h="10287000">
                <a:moveTo>
                  <a:pt x="0" y="0"/>
                </a:moveTo>
                <a:lnTo>
                  <a:pt x="17235408" y="0"/>
                </a:lnTo>
                <a:lnTo>
                  <a:pt x="17235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-3077" t="-48888" r="-3029" b="-28888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8514051" y="3053466"/>
            <a:ext cx="1249072" cy="476245"/>
          </a:xfrm>
          <a:custGeom>
            <a:avLst/>
            <a:gdLst/>
            <a:ahLst/>
            <a:cxnLst/>
            <a:rect l="l" t="t" r="r" b="b"/>
            <a:pathLst>
              <a:path w="1249072" h="476245">
                <a:moveTo>
                  <a:pt x="0" y="0"/>
                </a:moveTo>
                <a:lnTo>
                  <a:pt x="1249073" y="0"/>
                </a:lnTo>
                <a:lnTo>
                  <a:pt x="1249073" y="476244"/>
                </a:lnTo>
                <a:lnTo>
                  <a:pt x="0" y="476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7529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7" name="Group 7"/>
          <p:cNvGrpSpPr/>
          <p:nvPr/>
        </p:nvGrpSpPr>
        <p:grpSpPr>
          <a:xfrm>
            <a:off x="3480711" y="3282670"/>
            <a:ext cx="11315753" cy="4628514"/>
            <a:chOff x="0" y="0"/>
            <a:chExt cx="15087671" cy="6171352"/>
          </a:xfrm>
        </p:grpSpPr>
        <p:sp>
          <p:nvSpPr>
            <p:cNvPr id="8" name="TextBox 8"/>
            <p:cNvSpPr txBox="1"/>
            <p:nvPr/>
          </p:nvSpPr>
          <p:spPr>
            <a:xfrm>
              <a:off x="0" y="559319"/>
              <a:ext cx="15087671" cy="4818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7000">
                  <a:solidFill>
                    <a:srgbClr val="FFFFFF"/>
                  </a:solidFill>
                  <a:latin typeface="Montserrat Classic Bold"/>
                </a:rPr>
                <a:t>MODELO DE OPTIMIZACIÓN Y PREDICCIÓN DE VENTA A BORDO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6795" y="5481742"/>
              <a:ext cx="12574082" cy="689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9"/>
                </a:lnSpc>
              </a:pPr>
              <a:r>
                <a:rPr lang="en-US" sz="1599" spc="159">
                  <a:solidFill>
                    <a:srgbClr val="FFFFFF"/>
                  </a:solidFill>
                  <a:latin typeface="Montserrat Classic"/>
                </a:rPr>
                <a:t>RETO DATATHON 2024</a:t>
              </a:r>
            </a:p>
            <a:p>
              <a:pPr algn="ctr">
                <a:lnSpc>
                  <a:spcPts val="2159"/>
                </a:lnSpc>
              </a:pPr>
              <a:endParaRPr lang="en-US" sz="1599" spc="159">
                <a:solidFill>
                  <a:srgbClr val="FFFFFF"/>
                </a:solidFill>
                <a:latin typeface="Montserrat Classic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56795" y="-28575"/>
              <a:ext cx="12574082" cy="464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TextBox 3"/>
          <p:cNvSpPr txBox="1"/>
          <p:nvPr/>
        </p:nvSpPr>
        <p:spPr>
          <a:xfrm>
            <a:off x="4774224" y="1186291"/>
            <a:ext cx="906495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62">
                <a:solidFill>
                  <a:srgbClr val="FFFFFF"/>
                </a:solidFill>
                <a:latin typeface="Axiforma Bold"/>
              </a:rPr>
              <a:t>Criterios de Evaluación: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VIVA E-COMMERCE TEAM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48820" y="3261151"/>
            <a:ext cx="9390359" cy="4170097"/>
            <a:chOff x="0" y="0"/>
            <a:chExt cx="12520479" cy="556012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520479" cy="1669148"/>
              <a:chOff x="0" y="0"/>
              <a:chExt cx="1020979" cy="1361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20979" cy="136110"/>
              </a:xfrm>
              <a:custGeom>
                <a:avLst/>
                <a:gdLst/>
                <a:ahLst/>
                <a:cxnLst/>
                <a:rect l="l" t="t" r="r" b="b"/>
                <a:pathLst>
                  <a:path w="1020979" h="136110">
                    <a:moveTo>
                      <a:pt x="68055" y="0"/>
                    </a:moveTo>
                    <a:lnTo>
                      <a:pt x="952924" y="0"/>
                    </a:lnTo>
                    <a:cubicBezTo>
                      <a:pt x="970973" y="0"/>
                      <a:pt x="988283" y="7170"/>
                      <a:pt x="1001046" y="19933"/>
                    </a:cubicBezTo>
                    <a:cubicBezTo>
                      <a:pt x="1013809" y="32696"/>
                      <a:pt x="1020979" y="50006"/>
                      <a:pt x="1020979" y="68055"/>
                    </a:cubicBezTo>
                    <a:lnTo>
                      <a:pt x="1020979" y="68055"/>
                    </a:lnTo>
                    <a:cubicBezTo>
                      <a:pt x="1020979" y="86104"/>
                      <a:pt x="1013809" y="103414"/>
                      <a:pt x="1001046" y="116177"/>
                    </a:cubicBezTo>
                    <a:cubicBezTo>
                      <a:pt x="988283" y="128940"/>
                      <a:pt x="970973" y="136110"/>
                      <a:pt x="952924" y="136110"/>
                    </a:cubicBezTo>
                    <a:lnTo>
                      <a:pt x="68055" y="136110"/>
                    </a:lnTo>
                    <a:cubicBezTo>
                      <a:pt x="50006" y="136110"/>
                      <a:pt x="32696" y="128940"/>
                      <a:pt x="19933" y="116177"/>
                    </a:cubicBezTo>
                    <a:cubicBezTo>
                      <a:pt x="7170" y="103414"/>
                      <a:pt x="0" y="86104"/>
                      <a:pt x="0" y="68055"/>
                    </a:cubicBezTo>
                    <a:lnTo>
                      <a:pt x="0" y="68055"/>
                    </a:lnTo>
                    <a:cubicBezTo>
                      <a:pt x="0" y="50006"/>
                      <a:pt x="7170" y="32696"/>
                      <a:pt x="19933" y="19933"/>
                    </a:cubicBezTo>
                    <a:cubicBezTo>
                      <a:pt x="32696" y="7170"/>
                      <a:pt x="50006" y="0"/>
                      <a:pt x="68055" y="0"/>
                    </a:cubicBezTo>
                    <a:close/>
                  </a:path>
                </a:pathLst>
              </a:custGeom>
              <a:solidFill>
                <a:srgbClr val="38AC49"/>
              </a:solidFill>
            </p:spPr>
            <p:txBody>
              <a:bodyPr/>
              <a:lstStyle/>
              <a:p>
                <a:endParaRPr lang="en-BD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020979" cy="164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5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87478" y="59392"/>
              <a:ext cx="11545523" cy="143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25"/>
                </a:lnSpc>
              </a:pPr>
              <a:r>
                <a:rPr lang="en-US" sz="2947">
                  <a:solidFill>
                    <a:srgbClr val="FFFFFF"/>
                  </a:solidFill>
                  <a:latin typeface="Axiforma Bold"/>
                </a:rPr>
                <a:t>Limpieza y escalabilidad del código.</a:t>
              </a:r>
            </a:p>
            <a:p>
              <a:pPr algn="just">
                <a:lnSpc>
                  <a:spcPts val="3565"/>
                </a:lnSpc>
              </a:pPr>
              <a:endParaRPr lang="en-US" sz="2947">
                <a:solidFill>
                  <a:srgbClr val="FFFFFF"/>
                </a:solidFill>
                <a:latin typeface="Axiforma Bold"/>
              </a:endParaRP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945491"/>
              <a:ext cx="12520479" cy="1669148"/>
              <a:chOff x="0" y="0"/>
              <a:chExt cx="1020979" cy="1361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20979" cy="136110"/>
              </a:xfrm>
              <a:custGeom>
                <a:avLst/>
                <a:gdLst/>
                <a:ahLst/>
                <a:cxnLst/>
                <a:rect l="l" t="t" r="r" b="b"/>
                <a:pathLst>
                  <a:path w="1020979" h="136110">
                    <a:moveTo>
                      <a:pt x="68055" y="0"/>
                    </a:moveTo>
                    <a:lnTo>
                      <a:pt x="952924" y="0"/>
                    </a:lnTo>
                    <a:cubicBezTo>
                      <a:pt x="970973" y="0"/>
                      <a:pt x="988283" y="7170"/>
                      <a:pt x="1001046" y="19933"/>
                    </a:cubicBezTo>
                    <a:cubicBezTo>
                      <a:pt x="1013809" y="32696"/>
                      <a:pt x="1020979" y="50006"/>
                      <a:pt x="1020979" y="68055"/>
                    </a:cubicBezTo>
                    <a:lnTo>
                      <a:pt x="1020979" y="68055"/>
                    </a:lnTo>
                    <a:cubicBezTo>
                      <a:pt x="1020979" y="86104"/>
                      <a:pt x="1013809" y="103414"/>
                      <a:pt x="1001046" y="116177"/>
                    </a:cubicBezTo>
                    <a:cubicBezTo>
                      <a:pt x="988283" y="128940"/>
                      <a:pt x="970973" y="136110"/>
                      <a:pt x="952924" y="136110"/>
                    </a:cubicBezTo>
                    <a:lnTo>
                      <a:pt x="68055" y="136110"/>
                    </a:lnTo>
                    <a:cubicBezTo>
                      <a:pt x="50006" y="136110"/>
                      <a:pt x="32696" y="128940"/>
                      <a:pt x="19933" y="116177"/>
                    </a:cubicBezTo>
                    <a:cubicBezTo>
                      <a:pt x="7170" y="103414"/>
                      <a:pt x="0" y="86104"/>
                      <a:pt x="0" y="68055"/>
                    </a:cubicBezTo>
                    <a:lnTo>
                      <a:pt x="0" y="68055"/>
                    </a:lnTo>
                    <a:cubicBezTo>
                      <a:pt x="0" y="50006"/>
                      <a:pt x="7170" y="32696"/>
                      <a:pt x="19933" y="19933"/>
                    </a:cubicBezTo>
                    <a:cubicBezTo>
                      <a:pt x="32696" y="7170"/>
                      <a:pt x="50006" y="0"/>
                      <a:pt x="68055" y="0"/>
                    </a:cubicBezTo>
                    <a:close/>
                  </a:path>
                </a:pathLst>
              </a:custGeom>
              <a:solidFill>
                <a:srgbClr val="38AC49"/>
              </a:solidFill>
            </p:spPr>
            <p:txBody>
              <a:bodyPr/>
              <a:lstStyle/>
              <a:p>
                <a:endParaRPr lang="en-BD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20979" cy="164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87478" y="2020602"/>
              <a:ext cx="11545523" cy="78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43"/>
                </a:lnSpc>
                <a:spcBef>
                  <a:spcPct val="0"/>
                </a:spcBef>
              </a:pPr>
              <a:r>
                <a:rPr lang="en-US" sz="2847" spc="56">
                  <a:solidFill>
                    <a:srgbClr val="FFFFFF"/>
                  </a:solidFill>
                  <a:latin typeface="Axiforma Bold"/>
                </a:rPr>
                <a:t>Alcance de objetivos.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890982"/>
              <a:ext cx="12520479" cy="1669148"/>
              <a:chOff x="0" y="0"/>
              <a:chExt cx="1020979" cy="13611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20979" cy="136110"/>
              </a:xfrm>
              <a:custGeom>
                <a:avLst/>
                <a:gdLst/>
                <a:ahLst/>
                <a:cxnLst/>
                <a:rect l="l" t="t" r="r" b="b"/>
                <a:pathLst>
                  <a:path w="1020979" h="136110">
                    <a:moveTo>
                      <a:pt x="68055" y="0"/>
                    </a:moveTo>
                    <a:lnTo>
                      <a:pt x="952924" y="0"/>
                    </a:lnTo>
                    <a:cubicBezTo>
                      <a:pt x="970973" y="0"/>
                      <a:pt x="988283" y="7170"/>
                      <a:pt x="1001046" y="19933"/>
                    </a:cubicBezTo>
                    <a:cubicBezTo>
                      <a:pt x="1013809" y="32696"/>
                      <a:pt x="1020979" y="50006"/>
                      <a:pt x="1020979" y="68055"/>
                    </a:cubicBezTo>
                    <a:lnTo>
                      <a:pt x="1020979" y="68055"/>
                    </a:lnTo>
                    <a:cubicBezTo>
                      <a:pt x="1020979" y="86104"/>
                      <a:pt x="1013809" y="103414"/>
                      <a:pt x="1001046" y="116177"/>
                    </a:cubicBezTo>
                    <a:cubicBezTo>
                      <a:pt x="988283" y="128940"/>
                      <a:pt x="970973" y="136110"/>
                      <a:pt x="952924" y="136110"/>
                    </a:cubicBezTo>
                    <a:lnTo>
                      <a:pt x="68055" y="136110"/>
                    </a:lnTo>
                    <a:cubicBezTo>
                      <a:pt x="50006" y="136110"/>
                      <a:pt x="32696" y="128940"/>
                      <a:pt x="19933" y="116177"/>
                    </a:cubicBezTo>
                    <a:cubicBezTo>
                      <a:pt x="7170" y="103414"/>
                      <a:pt x="0" y="86104"/>
                      <a:pt x="0" y="68055"/>
                    </a:cubicBezTo>
                    <a:lnTo>
                      <a:pt x="0" y="68055"/>
                    </a:lnTo>
                    <a:cubicBezTo>
                      <a:pt x="0" y="50006"/>
                      <a:pt x="7170" y="32696"/>
                      <a:pt x="19933" y="19933"/>
                    </a:cubicBezTo>
                    <a:cubicBezTo>
                      <a:pt x="32696" y="7170"/>
                      <a:pt x="50006" y="0"/>
                      <a:pt x="68055" y="0"/>
                    </a:cubicBezTo>
                    <a:close/>
                  </a:path>
                </a:pathLst>
              </a:custGeom>
              <a:solidFill>
                <a:srgbClr val="38AC49"/>
              </a:solidFill>
            </p:spPr>
            <p:txBody>
              <a:bodyPr/>
              <a:lstStyle/>
              <a:p>
                <a:endParaRPr lang="en-BD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020979" cy="164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87478" y="3966093"/>
              <a:ext cx="10556506" cy="143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43"/>
                </a:lnSpc>
              </a:pPr>
              <a:r>
                <a:rPr lang="en-US" sz="2847" spc="56">
                  <a:solidFill>
                    <a:srgbClr val="FFFFFF"/>
                  </a:solidFill>
                  <a:latin typeface="Axiforma Bold"/>
                </a:rPr>
                <a:t>Precisión del modelo de predicción.</a:t>
              </a:r>
            </a:p>
            <a:p>
              <a:pPr algn="just">
                <a:lnSpc>
                  <a:spcPts val="3843"/>
                </a:lnSpc>
                <a:spcBef>
                  <a:spcPct val="0"/>
                </a:spcBef>
              </a:pPr>
              <a:endParaRPr lang="en-US" sz="2847" spc="56">
                <a:solidFill>
                  <a:srgbClr val="FFFFFF"/>
                </a:solidFill>
                <a:latin typeface="Axiforma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38211"/>
            <a:ext cx="7667773" cy="255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2483" spc="24">
                <a:solidFill>
                  <a:srgbClr val="020301"/>
                </a:solidFill>
                <a:latin typeface="Montserrat Bold"/>
              </a:rPr>
              <a:t>Crear un modelo predictivo para optimizar el abastecimiento de productos y así reducir el desperdico de productos perecederos y evitar la pérdida de ventas por poco inventario o productos faltantes.</a:t>
            </a:r>
          </a:p>
          <a:p>
            <a:pPr algn="l">
              <a:lnSpc>
                <a:spcPts val="3057"/>
              </a:lnSpc>
            </a:pPr>
            <a:endParaRPr lang="en-US" sz="2483" spc="24">
              <a:solidFill>
                <a:srgbClr val="020301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835008"/>
            <a:ext cx="8101197" cy="9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9"/>
              </a:lnSpc>
            </a:pPr>
            <a:r>
              <a:rPr lang="en-US" sz="7309">
                <a:solidFill>
                  <a:srgbClr val="38AC49"/>
                </a:solidFill>
                <a:latin typeface="Montserrat Bold"/>
              </a:rPr>
              <a:t>OBJETIVO: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963959"/>
            <a:ext cx="5516442" cy="9525"/>
          </a:xfrm>
          <a:prstGeom prst="rect">
            <a:avLst/>
          </a:prstGeom>
          <a:solidFill>
            <a:srgbClr val="8CD400"/>
          </a:solidFill>
          <a:ln w="4953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grpSp>
        <p:nvGrpSpPr>
          <p:cNvPr id="5" name="Group 5"/>
          <p:cNvGrpSpPr/>
          <p:nvPr/>
        </p:nvGrpSpPr>
        <p:grpSpPr>
          <a:xfrm>
            <a:off x="9660390" y="0"/>
            <a:ext cx="8627610" cy="10287000"/>
            <a:chOff x="0" y="0"/>
            <a:chExt cx="1150348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5110" b="17820"/>
            <a:stretch>
              <a:fillRect/>
            </a:stretch>
          </p:blipFill>
          <p:spPr>
            <a:xfrm>
              <a:off x="0" y="0"/>
              <a:ext cx="11503480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TextBox 8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FFFFFF"/>
                </a:solidFill>
                <a:latin typeface="Clear Sans"/>
              </a:rPr>
              <a:t>VIVA E-COMMERCE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805112" y="6522217"/>
            <a:ext cx="1420579" cy="1420579"/>
          </a:xfrm>
          <a:custGeom>
            <a:avLst/>
            <a:gdLst/>
            <a:ahLst/>
            <a:cxnLst/>
            <a:rect l="l" t="t" r="r" b="b"/>
            <a:pathLst>
              <a:path w="1420579" h="1420579">
                <a:moveTo>
                  <a:pt x="0" y="0"/>
                </a:moveTo>
                <a:lnTo>
                  <a:pt x="1420579" y="0"/>
                </a:lnTo>
                <a:lnTo>
                  <a:pt x="1420579" y="1420579"/>
                </a:lnTo>
                <a:lnTo>
                  <a:pt x="0" y="1420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847341" y="4038441"/>
            <a:ext cx="1378350" cy="1378350"/>
          </a:xfrm>
          <a:custGeom>
            <a:avLst/>
            <a:gdLst/>
            <a:ahLst/>
            <a:cxnLst/>
            <a:rect l="l" t="t" r="r" b="b"/>
            <a:pathLst>
              <a:path w="1378350" h="1378350">
                <a:moveTo>
                  <a:pt x="0" y="0"/>
                </a:moveTo>
                <a:lnTo>
                  <a:pt x="1378350" y="0"/>
                </a:lnTo>
                <a:lnTo>
                  <a:pt x="1378350" y="1378350"/>
                </a:lnTo>
                <a:lnTo>
                  <a:pt x="0" y="137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13106750" y="190836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2430377" y="6713331"/>
            <a:ext cx="12585547" cy="123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391">
                <a:solidFill>
                  <a:srgbClr val="FFFFFF"/>
                </a:solidFill>
                <a:latin typeface="Montserrat Bold"/>
              </a:rPr>
              <a:t>Un modelo de optimización de cargas de producto, donde se busca reducir la cantidad de cargas al día.</a:t>
            </a:r>
          </a:p>
          <a:p>
            <a:pPr>
              <a:lnSpc>
                <a:spcPts val="3347"/>
              </a:lnSpc>
            </a:pPr>
            <a:endParaRPr lang="en-US" sz="2391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VIVA E-COMMERCE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884" y="9879873"/>
            <a:ext cx="8030031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FUENTES: CHECK-IN CHANNELS (TABLEAU) + ELASTIC (GUSCHAT)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0466" y="3192192"/>
            <a:ext cx="508225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 Bold"/>
              </a:rPr>
              <a:t>El reto se dividirá dos partes :</a:t>
            </a:r>
          </a:p>
          <a:p>
            <a:pPr algn="ctr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4454" y="1981041"/>
            <a:ext cx="75628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62">
                <a:solidFill>
                  <a:srgbClr val="38AC49"/>
                </a:solidFill>
                <a:latin typeface="Poppins Bold"/>
              </a:rPr>
              <a:t>| Reto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0377" y="3878469"/>
            <a:ext cx="9578831" cy="249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391">
                <a:solidFill>
                  <a:srgbClr val="FFFFFF"/>
                </a:solidFill>
                <a:latin typeface="Montserrat Bold"/>
              </a:rPr>
              <a:t>Un modelo predictivo de venta por vuelos futuros.</a:t>
            </a:r>
          </a:p>
          <a:p>
            <a:pPr>
              <a:lnSpc>
                <a:spcPts val="3347"/>
              </a:lnSpc>
            </a:pPr>
            <a:endParaRPr lang="en-US" sz="2391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r>
              <a:rPr lang="en-US" sz="2391">
                <a:solidFill>
                  <a:srgbClr val="FFFFFF"/>
                </a:solidFill>
                <a:latin typeface="Montserrat Bold"/>
              </a:rPr>
              <a:t>El principal enfoque debe estar en la venta de perecederos, ya que con este reto se ayudará a reducir el desperdicio de estos productos</a:t>
            </a:r>
          </a:p>
          <a:p>
            <a:pPr>
              <a:lnSpc>
                <a:spcPts val="3347"/>
              </a:lnSpc>
            </a:pPr>
            <a:endParaRPr lang="en-US" sz="2391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808" y="0"/>
            <a:ext cx="10037677" cy="10287000"/>
            <a:chOff x="0" y="0"/>
            <a:chExt cx="264366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3668" cy="2709333"/>
            </a:xfrm>
            <a:custGeom>
              <a:avLst/>
              <a:gdLst/>
              <a:ahLst/>
              <a:cxnLst/>
              <a:rect l="l" t="t" r="r" b="b"/>
              <a:pathLst>
                <a:path w="2643668" h="2709333">
                  <a:moveTo>
                    <a:pt x="0" y="0"/>
                  </a:moveTo>
                  <a:lnTo>
                    <a:pt x="2643668" y="0"/>
                  </a:lnTo>
                  <a:lnTo>
                    <a:pt x="26436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23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4366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9851869" y="-67121"/>
            <a:ext cx="8983829" cy="10421242"/>
          </a:xfrm>
          <a:custGeom>
            <a:avLst/>
            <a:gdLst/>
            <a:ahLst/>
            <a:cxnLst/>
            <a:rect l="l" t="t" r="r" b="b"/>
            <a:pathLst>
              <a:path w="8983829" h="10421242">
                <a:moveTo>
                  <a:pt x="0" y="0"/>
                </a:moveTo>
                <a:lnTo>
                  <a:pt x="8983829" y="0"/>
                </a:lnTo>
                <a:lnTo>
                  <a:pt x="8983829" y="10421242"/>
                </a:lnTo>
                <a:lnTo>
                  <a:pt x="0" y="10421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671548" y="2192439"/>
            <a:ext cx="8655578" cy="776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47">
                <a:solidFill>
                  <a:srgbClr val="FFFFFF"/>
                </a:solidFill>
                <a:latin typeface="Montserrat"/>
              </a:rPr>
              <a:t>•</a:t>
            </a:r>
            <a:r>
              <a:rPr lang="en-US" sz="2399" spc="47">
                <a:solidFill>
                  <a:srgbClr val="FFFFFF"/>
                </a:solidFill>
                <a:latin typeface="Montserrat Bold"/>
              </a:rPr>
              <a:t>Horario del vuelo</a:t>
            </a:r>
            <a:r>
              <a:rPr lang="en-US" sz="2399" spc="47">
                <a:solidFill>
                  <a:srgbClr val="FFFFFF"/>
                </a:solidFill>
                <a:latin typeface="Montserrat"/>
              </a:rPr>
              <a:t>: Ciertos productos tienen más venta en la mañana y otros en la tarde/noche.</a:t>
            </a:r>
          </a:p>
          <a:p>
            <a:pPr>
              <a:lnSpc>
                <a:spcPts val="3239"/>
              </a:lnSpc>
            </a:pPr>
            <a:endParaRPr lang="en-US" sz="2399" spc="4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239"/>
              </a:lnSpc>
            </a:pPr>
            <a:r>
              <a:rPr lang="en-US" sz="2399" spc="47">
                <a:solidFill>
                  <a:srgbClr val="FFFFFF"/>
                </a:solidFill>
                <a:latin typeface="Montserrat"/>
              </a:rPr>
              <a:t>•</a:t>
            </a:r>
            <a:r>
              <a:rPr lang="en-US" sz="2399" spc="47">
                <a:solidFill>
                  <a:srgbClr val="FFFFFF"/>
                </a:solidFill>
                <a:latin typeface="Montserrat Bold"/>
              </a:rPr>
              <a:t>Temporada: </a:t>
            </a:r>
            <a:r>
              <a:rPr lang="en-US" sz="2399" spc="47">
                <a:solidFill>
                  <a:srgbClr val="FFFFFF"/>
                </a:solidFill>
                <a:latin typeface="Montserrat"/>
              </a:rPr>
              <a:t>Nos ayuda a predecir el factor de ocupación del vuelo y por lo tanto la cantidad de clientes potenciales.</a:t>
            </a:r>
          </a:p>
          <a:p>
            <a:pPr>
              <a:lnSpc>
                <a:spcPts val="3239"/>
              </a:lnSpc>
            </a:pPr>
            <a:endParaRPr lang="en-US" sz="2399" spc="4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239"/>
              </a:lnSpc>
            </a:pPr>
            <a:r>
              <a:rPr lang="en-US" sz="2399" spc="47">
                <a:solidFill>
                  <a:srgbClr val="FFFFFF"/>
                </a:solidFill>
                <a:latin typeface="Montserrat"/>
              </a:rPr>
              <a:t>•</a:t>
            </a:r>
            <a:r>
              <a:rPr lang="en-US" sz="2399" spc="47">
                <a:solidFill>
                  <a:srgbClr val="FFFFFF"/>
                </a:solidFill>
                <a:latin typeface="Montserrat Bold"/>
              </a:rPr>
              <a:t>Factor de ocupación</a:t>
            </a:r>
            <a:r>
              <a:rPr lang="en-US" sz="2399" spc="47">
                <a:solidFill>
                  <a:srgbClr val="FFFFFF"/>
                </a:solidFill>
                <a:latin typeface="Montserrat"/>
              </a:rPr>
              <a:t>: La relación entre la capacidad del avión y los asientos ocupados. Define la cantidad de compradores potenciales del producto.</a:t>
            </a:r>
          </a:p>
          <a:p>
            <a:pPr>
              <a:lnSpc>
                <a:spcPts val="3239"/>
              </a:lnSpc>
            </a:pPr>
            <a:endParaRPr lang="en-US" sz="2399" spc="4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239"/>
              </a:lnSpc>
            </a:pPr>
            <a:r>
              <a:rPr lang="en-US" sz="2399" spc="47">
                <a:solidFill>
                  <a:srgbClr val="FFFFFF"/>
                </a:solidFill>
                <a:latin typeface="Montserrat"/>
              </a:rPr>
              <a:t>•</a:t>
            </a:r>
            <a:r>
              <a:rPr lang="en-US" sz="2399" spc="47">
                <a:solidFill>
                  <a:srgbClr val="FFFFFF"/>
                </a:solidFill>
                <a:latin typeface="Montserrat Bold"/>
              </a:rPr>
              <a:t>Origen / Destino del vuelo:</a:t>
            </a:r>
            <a:r>
              <a:rPr lang="en-US" sz="2399" spc="47">
                <a:solidFill>
                  <a:srgbClr val="FFFFFF"/>
                </a:solidFill>
                <a:latin typeface="Montserrat"/>
              </a:rPr>
              <a:t> Influye en el tipo de venta que puede tener un vuelo, por ejemplo, rutas vacacionales tienen mayor venta en bebidas aloholicas.</a:t>
            </a:r>
          </a:p>
          <a:p>
            <a:pPr>
              <a:lnSpc>
                <a:spcPts val="3239"/>
              </a:lnSpc>
            </a:pPr>
            <a:endParaRPr lang="en-US" sz="2399" spc="4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239"/>
              </a:lnSpc>
            </a:pPr>
            <a:r>
              <a:rPr lang="en-US" sz="2399" spc="47">
                <a:solidFill>
                  <a:srgbClr val="FFFFFF"/>
                </a:solidFill>
                <a:latin typeface="Montserrat"/>
              </a:rPr>
              <a:t>•</a:t>
            </a:r>
            <a:r>
              <a:rPr lang="en-US" sz="2399" spc="47">
                <a:solidFill>
                  <a:srgbClr val="FFFFFF"/>
                </a:solidFill>
                <a:latin typeface="Montserrat Bold"/>
              </a:rPr>
              <a:t>Horas de vuelo: </a:t>
            </a:r>
            <a:r>
              <a:rPr lang="en-US" sz="2399" spc="47">
                <a:solidFill>
                  <a:srgbClr val="FFFFFF"/>
                </a:solidFill>
                <a:latin typeface="Montserrat"/>
              </a:rPr>
              <a:t>Vuelos con larga duración tienden a tener una mayor venta de productos perecederos.</a:t>
            </a:r>
          </a:p>
          <a:p>
            <a:pPr algn="l">
              <a:lnSpc>
                <a:spcPts val="3239"/>
              </a:lnSpc>
            </a:pPr>
            <a:endParaRPr lang="en-US" sz="2399" spc="4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7498" y="1395905"/>
            <a:ext cx="8931064" cy="55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800">
                <a:solidFill>
                  <a:srgbClr val="FFFFFF"/>
                </a:solidFill>
                <a:latin typeface="Montserrat Bold"/>
              </a:rPr>
              <a:t>Factores que influencian la venta: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15394511" y="0"/>
            <a:ext cx="4743557" cy="10287000"/>
            <a:chOff x="0" y="0"/>
            <a:chExt cx="124933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9332" cy="2709333"/>
            </a:xfrm>
            <a:custGeom>
              <a:avLst/>
              <a:gdLst/>
              <a:ahLst/>
              <a:cxnLst/>
              <a:rect l="l" t="t" r="r" b="b"/>
              <a:pathLst>
                <a:path w="1249332" h="2709333">
                  <a:moveTo>
                    <a:pt x="0" y="0"/>
                  </a:moveTo>
                  <a:lnTo>
                    <a:pt x="1249332" y="0"/>
                  </a:lnTo>
                  <a:lnTo>
                    <a:pt x="12493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23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49332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686708" y="5745456"/>
            <a:ext cx="3381375" cy="49442"/>
          </a:xfrm>
          <a:prstGeom prst="rect">
            <a:avLst/>
          </a:prstGeom>
          <a:solidFill>
            <a:srgbClr val="8CD400"/>
          </a:solid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877039" y="1288523"/>
            <a:ext cx="12046026" cy="78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5509">
                <a:solidFill>
                  <a:srgbClr val="FFFFFF"/>
                </a:solidFill>
                <a:latin typeface="Poppins Bold"/>
              </a:rPr>
              <a:t>ABASTECIMIENTO DE PRODUCTOS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7039" y="2419063"/>
            <a:ext cx="11868143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C2FF4B"/>
                </a:solidFill>
                <a:latin typeface="Montserrat Semi-Bold"/>
              </a:rPr>
              <a:t>ACTUALMENTE LOS PRODUCTOS SE ABASTECEN PRINCIPALMENTE EN LAS BASES MÁ GRANDES DE OPERACIÓN QUE SO GR</a:t>
            </a:r>
          </a:p>
          <a:p>
            <a:pPr>
              <a:lnSpc>
                <a:spcPts val="3639"/>
              </a:lnSpc>
            </a:pPr>
            <a:endParaRPr lang="en-US" sz="2599">
              <a:solidFill>
                <a:srgbClr val="C2FF4B"/>
              </a:solidFill>
              <a:latin typeface="Montserrat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8565" y="4050915"/>
            <a:ext cx="7732663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Monterrey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AICM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Cancún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Guadalajara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Tijuana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Mérida</a:t>
            </a:r>
          </a:p>
          <a:p>
            <a:pPr marL="539754" lvl="1" indent="-269877">
              <a:lnSpc>
                <a:spcPts val="3375"/>
              </a:lnSpc>
              <a:buFont typeface="Arial"/>
              <a:buChar char="•"/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Guanajuato – Solo productos perecederos</a:t>
            </a:r>
          </a:p>
          <a:p>
            <a:pPr>
              <a:lnSpc>
                <a:spcPts val="3375"/>
              </a:lnSpc>
            </a:pPr>
            <a:endParaRPr lang="en-US" sz="2500" spc="5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87271" y="4853587"/>
            <a:ext cx="513457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Axiforma Light"/>
              </a:rPr>
              <a:t>Body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7694" y="8480040"/>
            <a:ext cx="7645133" cy="172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xiforma Light Italics"/>
              </a:rPr>
              <a:t>Nota: Todos los aviones reabastecen los productos antes del primer 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Axiforma Light Italics"/>
              </a:rPr>
              <a:t>vuelo del día</a:t>
            </a:r>
          </a:p>
          <a:p>
            <a:pPr algn="ctr">
              <a:lnSpc>
                <a:spcPts val="2239"/>
              </a:lnSpc>
            </a:pPr>
            <a:endParaRPr lang="en-US" sz="2499" spc="49">
              <a:solidFill>
                <a:srgbClr val="FFFFFF"/>
              </a:solidFill>
              <a:latin typeface="Axiforma Light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AutoShape 3"/>
          <p:cNvSpPr/>
          <p:nvPr/>
        </p:nvSpPr>
        <p:spPr>
          <a:xfrm rot="5400000">
            <a:off x="315496" y="4862104"/>
            <a:ext cx="208588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4" name="AutoShape 4"/>
          <p:cNvSpPr/>
          <p:nvPr/>
        </p:nvSpPr>
        <p:spPr>
          <a:xfrm>
            <a:off x="1028700" y="2289691"/>
            <a:ext cx="7635626" cy="7672557"/>
          </a:xfrm>
          <a:prstGeom prst="rect">
            <a:avLst/>
          </a:prstGeom>
          <a:solidFill>
            <a:srgbClr val="004A23"/>
          </a:solidFill>
        </p:spPr>
        <p:txBody>
          <a:bodyPr/>
          <a:lstStyle/>
          <a:p>
            <a:endParaRPr lang="en-BD"/>
          </a:p>
        </p:txBody>
      </p:sp>
      <p:sp>
        <p:nvSpPr>
          <p:cNvPr id="5" name="AutoShape 5"/>
          <p:cNvSpPr/>
          <p:nvPr/>
        </p:nvSpPr>
        <p:spPr>
          <a:xfrm rot="5400000">
            <a:off x="-388911" y="5791174"/>
            <a:ext cx="3706197" cy="43308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520884" y="1028700"/>
            <a:ext cx="1120612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153">
                <a:solidFill>
                  <a:srgbClr val="004A23"/>
                </a:solidFill>
                <a:latin typeface="Montserrat Bold"/>
              </a:rPr>
              <a:t>Bases de Datos: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4720" y="2819081"/>
            <a:ext cx="667147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800" spc="56">
                <a:solidFill>
                  <a:srgbClr val="FFFFFF"/>
                </a:solidFill>
                <a:latin typeface="Montserrat Bold"/>
              </a:rPr>
              <a:t>Histórico de venta a bordo 2023</a:t>
            </a:r>
          </a:p>
          <a:p>
            <a:pPr algn="l">
              <a:lnSpc>
                <a:spcPts val="3780"/>
              </a:lnSpc>
            </a:pPr>
            <a:endParaRPr lang="en-US" sz="2800" spc="56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88916" y="3869452"/>
            <a:ext cx="6393675" cy="390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Fecha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de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Transacción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: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fecha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y hora de la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Transacción</a:t>
            </a:r>
            <a:endParaRPr lang="en-US" sz="1700" spc="90" dirty="0">
              <a:solidFill>
                <a:srgbClr val="FFFFFF"/>
              </a:solidFill>
              <a:latin typeface="Montserrat Bold"/>
            </a:endParaRPr>
          </a:p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Flight_ID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: Id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único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por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vuelo</a:t>
            </a:r>
            <a:endParaRPr lang="en-US" sz="1700" spc="90" dirty="0">
              <a:solidFill>
                <a:srgbClr val="FFFFFF"/>
              </a:solidFill>
              <a:latin typeface="Montserrat Bold"/>
            </a:endParaRPr>
          </a:p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ProductType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: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Categoría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del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producto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ProductName: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Nombre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del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producto</a:t>
            </a:r>
            <a:endParaRPr lang="en-US" sz="1700" spc="90" dirty="0">
              <a:solidFill>
                <a:srgbClr val="FFFFFF"/>
              </a:solidFill>
              <a:latin typeface="Montserrat Bold"/>
            </a:endParaRPr>
          </a:p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Quantity: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Cantidad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de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propductos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vendidos</a:t>
            </a:r>
            <a:endParaRPr lang="en-US" sz="1700" spc="90" dirty="0">
              <a:solidFill>
                <a:srgbClr val="FFFFFF"/>
              </a:solidFill>
              <a:latin typeface="Montserrat Bold"/>
            </a:endParaRPr>
          </a:p>
          <a:p>
            <a:pPr marL="367031" lvl="1" indent="-183515">
              <a:lnSpc>
                <a:spcPts val="3927"/>
              </a:lnSpc>
              <a:buFont typeface="Arial"/>
              <a:buChar char="•"/>
            </a:pP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TotalSales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: Ventas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en</a:t>
            </a:r>
            <a:r>
              <a:rPr lang="en-US" sz="1700" spc="90" dirty="0">
                <a:solidFill>
                  <a:srgbClr val="FFFFFF"/>
                </a:solidFill>
                <a:latin typeface="Montserrat Bold"/>
              </a:rPr>
              <a:t> pesos del </a:t>
            </a:r>
            <a:r>
              <a:rPr lang="en-US" sz="1700" spc="90" dirty="0" err="1">
                <a:solidFill>
                  <a:srgbClr val="FFFFFF"/>
                </a:solidFill>
                <a:latin typeface="Montserrat Bold"/>
              </a:rPr>
              <a:t>producto</a:t>
            </a:r>
            <a:endParaRPr lang="en-US" sz="1700" spc="90" dirty="0">
              <a:solidFill>
                <a:srgbClr val="FFFFFF"/>
              </a:solidFill>
              <a:latin typeface="Montserrat Bold"/>
            </a:endParaRPr>
          </a:p>
          <a:p>
            <a:pPr algn="l">
              <a:lnSpc>
                <a:spcPts val="3927"/>
              </a:lnSpc>
            </a:pPr>
            <a:endParaRPr lang="en-US" sz="1700" spc="90" dirty="0">
              <a:solidFill>
                <a:srgbClr val="FFFFFF"/>
              </a:solidFill>
              <a:latin typeface="Montserra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360647" y="9657929"/>
            <a:ext cx="301604" cy="287467"/>
            <a:chOff x="0" y="0"/>
            <a:chExt cx="812800" cy="774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4D29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16349" y="9688220"/>
            <a:ext cx="1977563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spc="48">
                <a:solidFill>
                  <a:srgbClr val="000000"/>
                </a:solidFill>
                <a:latin typeface="Montserrat Bold"/>
              </a:rPr>
              <a:t>Q2- UXUI 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9070638" y="5058934"/>
            <a:ext cx="167317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14" name="AutoShape 14"/>
          <p:cNvSpPr/>
          <p:nvPr/>
        </p:nvSpPr>
        <p:spPr>
          <a:xfrm rot="5400000">
            <a:off x="9070638" y="8224617"/>
            <a:ext cx="167317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15" name="AutoShape 15"/>
          <p:cNvSpPr/>
          <p:nvPr/>
        </p:nvSpPr>
        <p:spPr>
          <a:xfrm rot="5400000">
            <a:off x="8669744" y="4868369"/>
            <a:ext cx="208588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16" name="AutoShape 16"/>
          <p:cNvSpPr/>
          <p:nvPr/>
        </p:nvSpPr>
        <p:spPr>
          <a:xfrm rot="5400000">
            <a:off x="8669744" y="8262194"/>
            <a:ext cx="208588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17" name="AutoShape 17"/>
          <p:cNvSpPr/>
          <p:nvPr/>
        </p:nvSpPr>
        <p:spPr>
          <a:xfrm rot="5400000">
            <a:off x="9070638" y="8316149"/>
            <a:ext cx="1673179" cy="3255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  <p:sp>
        <p:nvSpPr>
          <p:cNvPr id="18" name="AutoShape 18"/>
          <p:cNvSpPr/>
          <p:nvPr/>
        </p:nvSpPr>
        <p:spPr>
          <a:xfrm>
            <a:off x="9391943" y="2289691"/>
            <a:ext cx="7635626" cy="7672557"/>
          </a:xfrm>
          <a:prstGeom prst="rect">
            <a:avLst/>
          </a:prstGeom>
          <a:solidFill>
            <a:srgbClr val="004A23"/>
          </a:solidFill>
        </p:spPr>
        <p:txBody>
          <a:bodyPr/>
          <a:lstStyle/>
          <a:p>
            <a:endParaRPr lang="en-BD"/>
          </a:p>
        </p:txBody>
      </p:sp>
      <p:sp>
        <p:nvSpPr>
          <p:cNvPr id="19" name="TextBox 19"/>
          <p:cNvSpPr txBox="1"/>
          <p:nvPr/>
        </p:nvSpPr>
        <p:spPr>
          <a:xfrm>
            <a:off x="9874016" y="2764154"/>
            <a:ext cx="6671479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600" spc="52">
                <a:solidFill>
                  <a:srgbClr val="FFFFFF"/>
                </a:solidFill>
                <a:latin typeface="Montserrat Bold"/>
              </a:rPr>
              <a:t>Vuelos 2023 - 2024</a:t>
            </a:r>
          </a:p>
          <a:p>
            <a:pPr algn="l">
              <a:lnSpc>
                <a:spcPts val="3510"/>
              </a:lnSpc>
            </a:pPr>
            <a:endParaRPr lang="en-US" sz="2600" spc="52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90181" y="3332287"/>
            <a:ext cx="6439148" cy="619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Flight_ID: ID único por vuelo.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Aircraft_ID: ID único por aeronave.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DepartureStation / ArrivalSation: Código IATA del aeropueto de origen y destino.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STD: Timestamp de salida del vuelo.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STA: Timestamp de Llegada del vuelo.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Passengers: Total de pasajeros volados.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Bookings: Total de reservas en el vuelo.</a:t>
            </a:r>
          </a:p>
          <a:p>
            <a:pPr marL="326436" lvl="1" indent="-163218">
              <a:lnSpc>
                <a:spcPts val="3492"/>
              </a:lnSpc>
              <a:buFont typeface="Arial"/>
              <a:buChar char="•"/>
            </a:pPr>
            <a:r>
              <a:rPr lang="en-US" sz="1511" spc="80">
                <a:solidFill>
                  <a:srgbClr val="FFFFFF"/>
                </a:solidFill>
                <a:latin typeface="Montserrat Bold"/>
              </a:rPr>
              <a:t>Capacity: Capacidad real del avión .</a:t>
            </a:r>
          </a:p>
          <a:p>
            <a:pPr>
              <a:lnSpc>
                <a:spcPts val="3710"/>
              </a:lnSpc>
            </a:pPr>
            <a:endParaRPr lang="en-US" sz="1511" spc="8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723"/>
              </a:lnSpc>
            </a:pPr>
            <a:r>
              <a:rPr lang="en-US" sz="1611" spc="85">
                <a:solidFill>
                  <a:srgbClr val="FFFFFF"/>
                </a:solidFill>
                <a:latin typeface="Montserrat"/>
              </a:rPr>
              <a:t>*</a:t>
            </a:r>
            <a:r>
              <a:rPr lang="en-US" sz="1611" spc="85">
                <a:solidFill>
                  <a:srgbClr val="FFFFFF"/>
                </a:solidFill>
                <a:latin typeface="Montserrat Bold"/>
              </a:rPr>
              <a:t>Se entrega el histórico de vuelos con reservas y pasajeros hasta el 2023, para el 2024 se entrega el itinerario únicamente con capacidades</a:t>
            </a:r>
          </a:p>
          <a:p>
            <a:pPr algn="l">
              <a:lnSpc>
                <a:spcPts val="3492"/>
              </a:lnSpc>
            </a:pPr>
            <a:endParaRPr lang="en-US" sz="1611" spc="85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1" name="AutoShape 21"/>
          <p:cNvSpPr/>
          <p:nvPr/>
        </p:nvSpPr>
        <p:spPr>
          <a:xfrm rot="5400000">
            <a:off x="6657281" y="6490341"/>
            <a:ext cx="6035257" cy="42999"/>
          </a:xfrm>
          <a:prstGeom prst="rect">
            <a:avLst/>
          </a:prstGeom>
          <a:solidFill>
            <a:srgbClr val="F3F5F9"/>
          </a:solidFill>
        </p:spPr>
        <p:txBody>
          <a:bodyPr/>
          <a:lstStyle/>
          <a:p>
            <a:endParaRPr lang="en-B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4584931" y="7411212"/>
            <a:ext cx="8863666" cy="2238076"/>
          </a:xfrm>
          <a:custGeom>
            <a:avLst/>
            <a:gdLst/>
            <a:ahLst/>
            <a:cxnLst/>
            <a:rect l="l" t="t" r="r" b="b"/>
            <a:pathLst>
              <a:path w="8863666" h="2238076">
                <a:moveTo>
                  <a:pt x="0" y="0"/>
                </a:moveTo>
                <a:lnTo>
                  <a:pt x="8863666" y="0"/>
                </a:lnTo>
                <a:lnTo>
                  <a:pt x="8863666" y="2238076"/>
                </a:lnTo>
                <a:lnTo>
                  <a:pt x="0" y="2238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520884" y="3732577"/>
            <a:ext cx="376096" cy="376096"/>
          </a:xfrm>
          <a:custGeom>
            <a:avLst/>
            <a:gdLst/>
            <a:ahLst/>
            <a:cxnLst/>
            <a:rect l="l" t="t" r="r" b="b"/>
            <a:pathLst>
              <a:path w="376096" h="376096">
                <a:moveTo>
                  <a:pt x="0" y="0"/>
                </a:moveTo>
                <a:lnTo>
                  <a:pt x="376096" y="0"/>
                </a:lnTo>
                <a:lnTo>
                  <a:pt x="376096" y="376096"/>
                </a:lnTo>
                <a:lnTo>
                  <a:pt x="0" y="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TextBox 5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VIVA E-COMMERCE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884" y="9879873"/>
            <a:ext cx="8030031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FUENTES: CHECK-IN CHANNELS (TABLEAU) + ELASTIC (GUSCHAT)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454" y="1981041"/>
            <a:ext cx="1085676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62">
                <a:solidFill>
                  <a:srgbClr val="38AC49"/>
                </a:solidFill>
                <a:latin typeface="Poppins Bold"/>
              </a:rPr>
              <a:t>| Consideraciones en vuelos: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0512" y="3694477"/>
            <a:ext cx="14224039" cy="291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En el transurso del día es muy común encontrarnos con cambios de itinerarios, esto incluyen cambios de horarios, cambios de aeronaves, demoras y cancelaciones.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Todos los aviones deben pernoctar (pasar la noche) en una de las siguientes bases: CUN, MTY, MEX, BJX, MID, NLU, GDL. 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20884" y="5489685"/>
            <a:ext cx="376096" cy="376096"/>
          </a:xfrm>
          <a:custGeom>
            <a:avLst/>
            <a:gdLst/>
            <a:ahLst/>
            <a:cxnLst/>
            <a:rect l="l" t="t" r="r" b="b"/>
            <a:pathLst>
              <a:path w="376096" h="376096">
                <a:moveTo>
                  <a:pt x="0" y="0"/>
                </a:moveTo>
                <a:lnTo>
                  <a:pt x="376096" y="0"/>
                </a:lnTo>
                <a:lnTo>
                  <a:pt x="376096" y="376096"/>
                </a:lnTo>
                <a:lnTo>
                  <a:pt x="0" y="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637669" y="3411635"/>
            <a:ext cx="233570" cy="233570"/>
          </a:xfrm>
          <a:custGeom>
            <a:avLst/>
            <a:gdLst/>
            <a:ahLst/>
            <a:cxnLst/>
            <a:rect l="l" t="t" r="r" b="b"/>
            <a:pathLst>
              <a:path w="233570" h="233570">
                <a:moveTo>
                  <a:pt x="0" y="0"/>
                </a:moveTo>
                <a:lnTo>
                  <a:pt x="233570" y="0"/>
                </a:lnTo>
                <a:lnTo>
                  <a:pt x="233570" y="233570"/>
                </a:lnTo>
                <a:lnTo>
                  <a:pt x="0" y="23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637669" y="5980046"/>
            <a:ext cx="233570" cy="233570"/>
          </a:xfrm>
          <a:custGeom>
            <a:avLst/>
            <a:gdLst/>
            <a:ahLst/>
            <a:cxnLst/>
            <a:rect l="l" t="t" r="r" b="b"/>
            <a:pathLst>
              <a:path w="233570" h="233570">
                <a:moveTo>
                  <a:pt x="0" y="0"/>
                </a:moveTo>
                <a:lnTo>
                  <a:pt x="233570" y="0"/>
                </a:lnTo>
                <a:lnTo>
                  <a:pt x="233570" y="233570"/>
                </a:lnTo>
                <a:lnTo>
                  <a:pt x="0" y="23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637669" y="7129055"/>
            <a:ext cx="233570" cy="233570"/>
          </a:xfrm>
          <a:custGeom>
            <a:avLst/>
            <a:gdLst/>
            <a:ahLst/>
            <a:cxnLst/>
            <a:rect l="l" t="t" r="r" b="b"/>
            <a:pathLst>
              <a:path w="233570" h="233570">
                <a:moveTo>
                  <a:pt x="0" y="0"/>
                </a:moveTo>
                <a:lnTo>
                  <a:pt x="233570" y="0"/>
                </a:lnTo>
                <a:lnTo>
                  <a:pt x="233570" y="233570"/>
                </a:lnTo>
                <a:lnTo>
                  <a:pt x="0" y="23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637669" y="8058471"/>
            <a:ext cx="233570" cy="233570"/>
          </a:xfrm>
          <a:custGeom>
            <a:avLst/>
            <a:gdLst/>
            <a:ahLst/>
            <a:cxnLst/>
            <a:rect l="l" t="t" r="r" b="b"/>
            <a:pathLst>
              <a:path w="233570" h="233570">
                <a:moveTo>
                  <a:pt x="0" y="0"/>
                </a:moveTo>
                <a:lnTo>
                  <a:pt x="233570" y="0"/>
                </a:lnTo>
                <a:lnTo>
                  <a:pt x="233570" y="233570"/>
                </a:lnTo>
                <a:lnTo>
                  <a:pt x="0" y="23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Freeform 7"/>
          <p:cNvSpPr/>
          <p:nvPr/>
        </p:nvSpPr>
        <p:spPr>
          <a:xfrm>
            <a:off x="15163601" y="514358"/>
            <a:ext cx="2589912" cy="2589912"/>
          </a:xfrm>
          <a:custGeom>
            <a:avLst/>
            <a:gdLst/>
            <a:ahLst/>
            <a:cxnLst/>
            <a:rect l="l" t="t" r="r" b="b"/>
            <a:pathLst>
              <a:path w="2589912" h="2589912">
                <a:moveTo>
                  <a:pt x="0" y="0"/>
                </a:moveTo>
                <a:lnTo>
                  <a:pt x="2589912" y="0"/>
                </a:lnTo>
                <a:lnTo>
                  <a:pt x="2589912" y="2589912"/>
                </a:lnTo>
                <a:lnTo>
                  <a:pt x="0" y="258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TextBox 8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VIVA E-COMMERCE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884" y="9879873"/>
            <a:ext cx="8030031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FUENTES: CHECK-IN CHANNELS (TABLEAU) + ELASTIC (GUSCHAT)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454" y="1981041"/>
            <a:ext cx="1666749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62">
                <a:solidFill>
                  <a:srgbClr val="38AC49"/>
                </a:solidFill>
                <a:latin typeface="Poppins Bold"/>
              </a:rPr>
              <a:t>| Consideraciones en Productos: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0512" y="3272185"/>
            <a:ext cx="16291441" cy="584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Specials: Combos con diferentes productos, estos aparecerán con venta negativa ya que los porductos que incluyen se procesan con normalidad y el combo es un descuento, ejemplo; si el combo incluye un sandwich de XXX valor y un referesco de XXX valor, cada producto aparecerá en la base de datos con su precio normal y se agregará un combo con –XXX donde se aplica el descuento por ser adquiridos en combo.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Perecederos: Productos con consumos preferentes y fecha de caducidad, el grupo donde se debe tener mayor exactitud de inventario para evitar el desperdicio del alimento.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Combos Crew: Combos disponibles para consumo de pilotos y sobrecargos.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3347"/>
              </a:lnSpc>
            </a:pPr>
            <a:r>
              <a:rPr lang="en-US" sz="2391" spc="83">
                <a:solidFill>
                  <a:srgbClr val="FFFFFF"/>
                </a:solidFill>
                <a:latin typeface="Montserrat Bold"/>
              </a:rPr>
              <a:t>Transportaciones: Incluyen Autos Hertz, Viva Bus, Viva Taxis, Transportaciones variadas. Estas se pueden adquirir en el vuelo para uso en el destino del vuelo.</a:t>
            </a:r>
          </a:p>
          <a:p>
            <a:pPr>
              <a:lnSpc>
                <a:spcPts val="3347"/>
              </a:lnSpc>
            </a:pPr>
            <a:endParaRPr lang="en-US" sz="2391" spc="83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9750" y="1161021"/>
            <a:ext cx="13201511" cy="115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20301"/>
                </a:solidFill>
                <a:latin typeface="Axiforma Bold"/>
              </a:rPr>
              <a:t>ENTREGABLES:</a:t>
            </a:r>
          </a:p>
        </p:txBody>
      </p:sp>
      <p:sp>
        <p:nvSpPr>
          <p:cNvPr id="3" name="AutoShape 3"/>
          <p:cNvSpPr/>
          <p:nvPr/>
        </p:nvSpPr>
        <p:spPr>
          <a:xfrm>
            <a:off x="2039750" y="2313547"/>
            <a:ext cx="2063750" cy="32276"/>
          </a:xfrm>
          <a:prstGeom prst="rect">
            <a:avLst/>
          </a:prstGeom>
          <a:solidFill>
            <a:srgbClr val="38AC49"/>
          </a:solid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2020608" y="2973233"/>
            <a:ext cx="524257" cy="625978"/>
          </a:xfrm>
          <a:custGeom>
            <a:avLst/>
            <a:gdLst/>
            <a:ahLst/>
            <a:cxnLst/>
            <a:rect l="l" t="t" r="r" b="b"/>
            <a:pathLst>
              <a:path w="524257" h="625978">
                <a:moveTo>
                  <a:pt x="0" y="0"/>
                </a:moveTo>
                <a:lnTo>
                  <a:pt x="524257" y="0"/>
                </a:lnTo>
                <a:lnTo>
                  <a:pt x="524257" y="625979"/>
                </a:lnTo>
                <a:lnTo>
                  <a:pt x="0" y="625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520884" y="514358"/>
            <a:ext cx="1015633" cy="338751"/>
          </a:xfrm>
          <a:custGeom>
            <a:avLst/>
            <a:gdLst/>
            <a:ahLst/>
            <a:cxnLst/>
            <a:rect l="l" t="t" r="r" b="b"/>
            <a:pathLst>
              <a:path w="1015633" h="338751">
                <a:moveTo>
                  <a:pt x="0" y="0"/>
                </a:moveTo>
                <a:lnTo>
                  <a:pt x="1015632" y="0"/>
                </a:lnTo>
                <a:lnTo>
                  <a:pt x="1015632" y="338750"/>
                </a:lnTo>
                <a:lnTo>
                  <a:pt x="0" y="33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86" t="-319728" r="-18046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15974124" y="580546"/>
            <a:ext cx="1779389" cy="1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9"/>
              </a:lnSpc>
              <a:spcBef>
                <a:spcPct val="0"/>
              </a:spcBef>
            </a:pPr>
            <a:r>
              <a:rPr lang="en-US" sz="999" spc="139">
                <a:solidFill>
                  <a:srgbClr val="002612"/>
                </a:solidFill>
                <a:latin typeface="Clear Sans"/>
              </a:rPr>
              <a:t>VIVA E-COMMERCE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5612" y="2958384"/>
            <a:ext cx="8875192" cy="48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Modelo de predicción de volumen de pasajeros.</a:t>
            </a:r>
          </a:p>
        </p:txBody>
      </p:sp>
      <p:sp>
        <p:nvSpPr>
          <p:cNvPr id="8" name="Freeform 8"/>
          <p:cNvSpPr/>
          <p:nvPr/>
        </p:nvSpPr>
        <p:spPr>
          <a:xfrm>
            <a:off x="2020608" y="3877704"/>
            <a:ext cx="543398" cy="648834"/>
          </a:xfrm>
          <a:custGeom>
            <a:avLst/>
            <a:gdLst/>
            <a:ahLst/>
            <a:cxnLst/>
            <a:rect l="l" t="t" r="r" b="b"/>
            <a:pathLst>
              <a:path w="543398" h="648834">
                <a:moveTo>
                  <a:pt x="0" y="0"/>
                </a:moveTo>
                <a:lnTo>
                  <a:pt x="543398" y="0"/>
                </a:lnTo>
                <a:lnTo>
                  <a:pt x="543398" y="648834"/>
                </a:lnTo>
                <a:lnTo>
                  <a:pt x="0" y="648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9" name="TextBox 9"/>
          <p:cNvSpPr txBox="1"/>
          <p:nvPr/>
        </p:nvSpPr>
        <p:spPr>
          <a:xfrm>
            <a:off x="2645612" y="3932542"/>
            <a:ext cx="11037325" cy="86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Modelo de prediccón de venta de productos.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45612" y="4784439"/>
            <a:ext cx="13723100" cy="86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Código de python, jupyter notebooks, colabs o repositoriso necesarios para ejecutar el modelo.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45612" y="5636335"/>
            <a:ext cx="13503509" cy="86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El modelo deberá estar proyectado para predecir un mes al futuro.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45612" y="6613697"/>
            <a:ext cx="11199903" cy="86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Principales insights encontrados en la data.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45612" y="7589418"/>
            <a:ext cx="15260333" cy="12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5 ejemplos de proyecciones de ventas entre el 1 de enero de 2024 y la fecha actual para comparar con la venta real.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45612" y="8819774"/>
            <a:ext cx="15513617" cy="12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spc="43">
                <a:solidFill>
                  <a:srgbClr val="020301"/>
                </a:solidFill>
                <a:latin typeface="Axiforma"/>
              </a:rPr>
              <a:t>Plus: Plan abastecimiento optimizado (En qué momento del día y en qué estación hacer la recarga de productos y qué productos)</a:t>
            </a:r>
          </a:p>
          <a:p>
            <a:pPr>
              <a:lnSpc>
                <a:spcPts val="3060"/>
              </a:lnSpc>
            </a:pPr>
            <a:endParaRPr lang="en-US" sz="2185" spc="43">
              <a:solidFill>
                <a:srgbClr val="020301"/>
              </a:solidFill>
              <a:latin typeface="Axiforma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001467" y="4802763"/>
            <a:ext cx="524257" cy="625978"/>
          </a:xfrm>
          <a:custGeom>
            <a:avLst/>
            <a:gdLst/>
            <a:ahLst/>
            <a:cxnLst/>
            <a:rect l="l" t="t" r="r" b="b"/>
            <a:pathLst>
              <a:path w="524257" h="625978">
                <a:moveTo>
                  <a:pt x="0" y="0"/>
                </a:moveTo>
                <a:lnTo>
                  <a:pt x="524257" y="0"/>
                </a:lnTo>
                <a:lnTo>
                  <a:pt x="524257" y="625978"/>
                </a:lnTo>
                <a:lnTo>
                  <a:pt x="0" y="625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6" name="Freeform 16"/>
          <p:cNvSpPr/>
          <p:nvPr/>
        </p:nvSpPr>
        <p:spPr>
          <a:xfrm>
            <a:off x="2001467" y="5707233"/>
            <a:ext cx="543398" cy="648834"/>
          </a:xfrm>
          <a:custGeom>
            <a:avLst/>
            <a:gdLst/>
            <a:ahLst/>
            <a:cxnLst/>
            <a:rect l="l" t="t" r="r" b="b"/>
            <a:pathLst>
              <a:path w="543398" h="648834">
                <a:moveTo>
                  <a:pt x="0" y="0"/>
                </a:moveTo>
                <a:lnTo>
                  <a:pt x="543398" y="0"/>
                </a:lnTo>
                <a:lnTo>
                  <a:pt x="543398" y="648834"/>
                </a:lnTo>
                <a:lnTo>
                  <a:pt x="0" y="648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7" name="Freeform 17"/>
          <p:cNvSpPr/>
          <p:nvPr/>
        </p:nvSpPr>
        <p:spPr>
          <a:xfrm>
            <a:off x="1982325" y="6744787"/>
            <a:ext cx="524257" cy="625978"/>
          </a:xfrm>
          <a:custGeom>
            <a:avLst/>
            <a:gdLst/>
            <a:ahLst/>
            <a:cxnLst/>
            <a:rect l="l" t="t" r="r" b="b"/>
            <a:pathLst>
              <a:path w="524257" h="625978">
                <a:moveTo>
                  <a:pt x="0" y="0"/>
                </a:moveTo>
                <a:lnTo>
                  <a:pt x="524257" y="0"/>
                </a:lnTo>
                <a:lnTo>
                  <a:pt x="524257" y="625978"/>
                </a:lnTo>
                <a:lnTo>
                  <a:pt x="0" y="625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8" name="Freeform 18"/>
          <p:cNvSpPr/>
          <p:nvPr/>
        </p:nvSpPr>
        <p:spPr>
          <a:xfrm>
            <a:off x="1982325" y="7649258"/>
            <a:ext cx="543398" cy="648834"/>
          </a:xfrm>
          <a:custGeom>
            <a:avLst/>
            <a:gdLst/>
            <a:ahLst/>
            <a:cxnLst/>
            <a:rect l="l" t="t" r="r" b="b"/>
            <a:pathLst>
              <a:path w="543398" h="648834">
                <a:moveTo>
                  <a:pt x="0" y="0"/>
                </a:moveTo>
                <a:lnTo>
                  <a:pt x="543399" y="0"/>
                </a:lnTo>
                <a:lnTo>
                  <a:pt x="543399" y="648833"/>
                </a:lnTo>
                <a:lnTo>
                  <a:pt x="0" y="6488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9" name="Freeform 19"/>
          <p:cNvSpPr/>
          <p:nvPr/>
        </p:nvSpPr>
        <p:spPr>
          <a:xfrm>
            <a:off x="1963184" y="8832791"/>
            <a:ext cx="543398" cy="648834"/>
          </a:xfrm>
          <a:custGeom>
            <a:avLst/>
            <a:gdLst/>
            <a:ahLst/>
            <a:cxnLst/>
            <a:rect l="l" t="t" r="r" b="b"/>
            <a:pathLst>
              <a:path w="543398" h="648834">
                <a:moveTo>
                  <a:pt x="0" y="0"/>
                </a:moveTo>
                <a:lnTo>
                  <a:pt x="543398" y="0"/>
                </a:lnTo>
                <a:lnTo>
                  <a:pt x="543398" y="648834"/>
                </a:lnTo>
                <a:lnTo>
                  <a:pt x="0" y="6488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Macintosh PowerPoint</Application>
  <PresentationFormat>Custom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Poppins Bold</vt:lpstr>
      <vt:lpstr>Montserrat Classic Bold</vt:lpstr>
      <vt:lpstr>Clear Sans</vt:lpstr>
      <vt:lpstr>Axiforma Light</vt:lpstr>
      <vt:lpstr>Calibri</vt:lpstr>
      <vt:lpstr>Axiforma Bold</vt:lpstr>
      <vt:lpstr>Axiforma Light Italics</vt:lpstr>
      <vt:lpstr>Montserrat Semi-Bold</vt:lpstr>
      <vt:lpstr>Axiforma</vt:lpstr>
      <vt:lpstr>Montserrat Bold</vt:lpstr>
      <vt:lpstr>Montserrat Classic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2024</dc:title>
  <cp:lastModifiedBy>Carlos Alejandro Mendoza Jasso</cp:lastModifiedBy>
  <cp:revision>1</cp:revision>
  <dcterms:created xsi:type="dcterms:W3CDTF">2006-08-16T00:00:00Z</dcterms:created>
  <dcterms:modified xsi:type="dcterms:W3CDTF">2024-04-29T20:00:43Z</dcterms:modified>
  <dc:identifier>DAGD0h0mB5w</dc:identifier>
</cp:coreProperties>
</file>